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5" r:id="rId1"/>
  </p:sldMasterIdLst>
  <p:sldIdLst>
    <p:sldId id="259" r:id="rId2"/>
    <p:sldId id="260" r:id="rId3"/>
    <p:sldId id="258" r:id="rId4"/>
    <p:sldId id="261" r:id="rId5"/>
    <p:sldId id="262" r:id="rId6"/>
    <p:sldId id="263" r:id="rId7"/>
    <p:sldId id="264" r:id="rId8"/>
    <p:sldId id="265" r:id="rId9"/>
    <p:sldId id="269" r:id="rId10"/>
    <p:sldId id="270" r:id="rId11"/>
    <p:sldId id="273" r:id="rId12"/>
    <p:sldId id="271" r:id="rId13"/>
    <p:sldId id="272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147"/>
    <a:srgbClr val="B54C2D"/>
    <a:srgbClr val="B66952"/>
    <a:srgbClr val="B56D45"/>
    <a:srgbClr val="DF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525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66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20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059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36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0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0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58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2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6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7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8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8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16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7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7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10/25/2025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027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5" r:id="rId2"/>
    <p:sldLayoutId id="2147483716" r:id="rId3"/>
    <p:sldLayoutId id="2147483714" r:id="rId4"/>
    <p:sldLayoutId id="2147483710" r:id="rId5"/>
    <p:sldLayoutId id="2147483694" r:id="rId6"/>
    <p:sldLayoutId id="2147483695" r:id="rId7"/>
    <p:sldLayoutId id="2147483696" r:id="rId8"/>
    <p:sldLayoutId id="2147483697" r:id="rId9"/>
    <p:sldLayoutId id="2147483699" r:id="rId10"/>
    <p:sldLayoutId id="2147483693" r:id="rId11"/>
    <p:sldLayoutId id="2147483700" r:id="rId12"/>
    <p:sldLayoutId id="2147483701" r:id="rId13"/>
    <p:sldLayoutId id="2147483703" r:id="rId14"/>
    <p:sldLayoutId id="2147483704" r:id="rId15"/>
    <p:sldLayoutId id="2147483702" r:id="rId16"/>
    <p:sldLayoutId id="2147483698" r:id="rId17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food, beverage&#10;&#10;Description automatically generated">
            <a:extLst>
              <a:ext uri="{FF2B5EF4-FFF2-40B4-BE49-F238E27FC236}">
                <a16:creationId xmlns:a16="http://schemas.microsoft.com/office/drawing/2014/main" id="{91BC5572-FC33-4C1C-8DEE-C2CF75A75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1087120"/>
            <a:ext cx="9440034" cy="2648381"/>
          </a:xfrm>
        </p:spPr>
        <p:txBody>
          <a:bodyPr>
            <a:normAutofit/>
          </a:bodyPr>
          <a:lstStyle/>
          <a:p>
            <a:r>
              <a:rPr lang="en-US" sz="7200" dirty="0" err="1"/>
              <a:t>Ilmu</a:t>
            </a:r>
            <a:r>
              <a:rPr lang="en-US" sz="7200" dirty="0"/>
              <a:t> dan </a:t>
            </a:r>
            <a:r>
              <a:rPr lang="en-US" sz="7200" dirty="0" err="1"/>
              <a:t>Teknologi</a:t>
            </a:r>
            <a:endParaRPr lang="en-US" sz="7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910649"/>
            <a:ext cx="9440034" cy="1397951"/>
          </a:xfrm>
        </p:spPr>
        <p:txBody>
          <a:bodyPr>
            <a:normAutofit/>
          </a:bodyPr>
          <a:lstStyle/>
          <a:p>
            <a:r>
              <a:rPr lang="en-US" sz="2800" dirty="0" err="1"/>
              <a:t>Fitria</a:t>
            </a:r>
            <a:r>
              <a:rPr lang="en-US" sz="2800" dirty="0"/>
              <a:t> </a:t>
            </a:r>
            <a:r>
              <a:rPr lang="en-US" sz="2800" dirty="0" err="1"/>
              <a:t>Nugrah</a:t>
            </a:r>
            <a:r>
              <a:rPr lang="en-US" sz="2800" dirty="0"/>
              <a:t> </a:t>
            </a:r>
            <a:r>
              <a:rPr lang="en-US" sz="2800" dirty="0" err="1"/>
              <a:t>Madani</a:t>
            </a:r>
            <a:r>
              <a:rPr lang="en-US" sz="2800" dirty="0"/>
              <a:t>, MPP</a:t>
            </a:r>
          </a:p>
        </p:txBody>
      </p:sp>
    </p:spTree>
    <p:extLst>
      <p:ext uri="{BB962C8B-B14F-4D97-AF65-F5344CB8AC3E}">
        <p14:creationId xmlns:p14="http://schemas.microsoft.com/office/powerpoint/2010/main" val="63373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6E624-2EE4-40FC-B5F9-BF5C7171E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Revolusi</a:t>
            </a:r>
            <a:r>
              <a:rPr lang="en-US" dirty="0"/>
              <a:t> </a:t>
            </a:r>
            <a:r>
              <a:rPr lang="en-US" dirty="0" err="1"/>
              <a:t>Industri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1.0, 2.0, 3.0,4.0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C8D07-323D-41E5-B456-8E07176E2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1.0 : </a:t>
            </a:r>
            <a:r>
              <a:rPr lang="en-US" dirty="0" err="1">
                <a:effectLst/>
              </a:rPr>
              <a:t>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1.0 </a:t>
            </a:r>
            <a:r>
              <a:rPr lang="en-US" dirty="0" err="1">
                <a:effectLst/>
              </a:rPr>
              <a:t>semuanya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berubah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ketika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ditemukannya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sebuah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penenun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benang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mekanik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tahun</a:t>
            </a:r>
            <a:r>
              <a:rPr lang="en-US" dirty="0">
                <a:effectLst/>
              </a:rPr>
              <a:t> 1784 oleh James Watt. Hal </a:t>
            </a:r>
            <a:r>
              <a:rPr lang="en-US" dirty="0" err="1">
                <a:effectLst/>
              </a:rPr>
              <a:t>ini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menyebabkan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tenaga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maupun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tenaga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hewan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tidak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lagi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dibutuhkan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mengakibatkan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banyaknya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pengangguran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meski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jumlah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produksinya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meningkat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Penemuan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mesin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meningkat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penghasilan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perkapita</a:t>
            </a:r>
            <a:r>
              <a:rPr lang="en-US" dirty="0">
                <a:effectLst/>
              </a:rPr>
              <a:t> negara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enam</a:t>
            </a:r>
            <a:r>
              <a:rPr lang="en-US" dirty="0">
                <a:effectLst/>
              </a:rPr>
              <a:t> kali </a:t>
            </a:r>
            <a:r>
              <a:rPr lang="en-US" dirty="0" err="1">
                <a:effectLst/>
              </a:rPr>
              <a:t>lipat</a:t>
            </a:r>
            <a:r>
              <a:rPr lang="en-US" dirty="0">
                <a:effectLst/>
              </a:rPr>
              <a:t>.</a:t>
            </a:r>
          </a:p>
          <a:p>
            <a:r>
              <a:rPr lang="en-US" dirty="0">
                <a:effectLst/>
              </a:rPr>
              <a:t>2.0: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2.0 </a:t>
            </a:r>
            <a:r>
              <a:rPr lang="en-US" dirty="0" err="1">
                <a:effectLst/>
              </a:rPr>
              <a:t>terjadi</a:t>
            </a:r>
            <a:r>
              <a:rPr lang="en-US" dirty="0">
                <a:effectLst/>
              </a:rPr>
              <a:t> di </a:t>
            </a:r>
            <a:r>
              <a:rPr lang="en-US" dirty="0" err="1">
                <a:effectLst/>
              </a:rPr>
              <a:t>awal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abad</a:t>
            </a:r>
            <a:r>
              <a:rPr lang="en-US" dirty="0">
                <a:effectLst/>
              </a:rPr>
              <a:t> ke-19 </a:t>
            </a:r>
            <a:r>
              <a:rPr lang="en-US" dirty="0" err="1">
                <a:effectLst/>
              </a:rPr>
              <a:t>sampai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abad</a:t>
            </a:r>
            <a:r>
              <a:rPr lang="en-US" dirty="0">
                <a:effectLst/>
              </a:rPr>
              <a:t> ke-20 </a:t>
            </a:r>
            <a:r>
              <a:rPr lang="en-US" dirty="0" err="1">
                <a:effectLst/>
              </a:rPr>
              <a:t>ditandai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munculnya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listrik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membuat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hasil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jauh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lebih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murah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daripada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sebelumnya</a:t>
            </a:r>
            <a:r>
              <a:rPr lang="en-US" dirty="0">
                <a:effectLst/>
              </a:rPr>
              <a:t>. Akan </a:t>
            </a:r>
            <a:r>
              <a:rPr lang="en-US" dirty="0" err="1">
                <a:effectLst/>
              </a:rPr>
              <a:t>tetapi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kendala</a:t>
            </a:r>
            <a:r>
              <a:rPr lang="en-US" dirty="0">
                <a:effectLst/>
              </a:rPr>
              <a:t> lain yang </a:t>
            </a:r>
            <a:r>
              <a:rPr lang="en-US" dirty="0" err="1">
                <a:effectLst/>
              </a:rPr>
              <a:t>ditemukan</a:t>
            </a:r>
            <a:r>
              <a:rPr lang="en-US" dirty="0">
                <a:effectLst/>
              </a:rPr>
              <a:t> pada masa </a:t>
            </a:r>
            <a:r>
              <a:rPr lang="en-US" dirty="0" err="1">
                <a:effectLst/>
              </a:rPr>
              <a:t>tersebut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menyangkut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masalah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proses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yaitu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bagian</a:t>
            </a:r>
            <a:r>
              <a:rPr lang="en-US" dirty="0">
                <a:effectLst/>
              </a:rPr>
              <a:t> proses </a:t>
            </a:r>
            <a:r>
              <a:rPr lang="en-US" dirty="0" err="1">
                <a:effectLst/>
              </a:rPr>
              <a:t>transportasi</a:t>
            </a:r>
            <a:r>
              <a:rPr lang="en-US" dirty="0">
                <a:effectLst/>
              </a:rPr>
              <a:t>. Di </a:t>
            </a:r>
            <a:r>
              <a:rPr lang="en-US" dirty="0" err="1">
                <a:effectLst/>
              </a:rPr>
              <a:t>tahun</a:t>
            </a:r>
            <a:r>
              <a:rPr lang="en-US" dirty="0">
                <a:effectLst/>
              </a:rPr>
              <a:t> 1913 </a:t>
            </a:r>
            <a:r>
              <a:rPr lang="en-US" dirty="0" err="1">
                <a:effectLst/>
              </a:rPr>
              <a:t>terciptanya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sebuah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Lini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menggunakan</a:t>
            </a:r>
            <a:r>
              <a:rPr lang="en-US" dirty="0">
                <a:effectLst/>
              </a:rPr>
              <a:t> ban </a:t>
            </a:r>
            <a:r>
              <a:rPr lang="en-US" dirty="0" err="1">
                <a:effectLst/>
              </a:rPr>
              <a:t>berjalan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Penemuan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tersebut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mengakibatkan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mobil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sebelumnya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dirakit</a:t>
            </a:r>
            <a:r>
              <a:rPr lang="en-US" dirty="0">
                <a:effectLst/>
              </a:rPr>
              <a:t> oleh </a:t>
            </a:r>
            <a:r>
              <a:rPr lang="en-US" dirty="0" err="1">
                <a:effectLst/>
              </a:rPr>
              <a:t>banyak</a:t>
            </a:r>
            <a:r>
              <a:rPr lang="en-US" dirty="0">
                <a:effectLst/>
              </a:rPr>
              <a:t> orang </a:t>
            </a:r>
            <a:r>
              <a:rPr lang="en-US" dirty="0" err="1">
                <a:effectLst/>
              </a:rPr>
              <a:t>kini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diproduksi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masal</a:t>
            </a:r>
            <a:r>
              <a:rPr lang="en-US" dirty="0">
                <a:effectLst/>
              </a:rPr>
              <a:t>. Hal </a:t>
            </a:r>
            <a:r>
              <a:rPr lang="en-US" dirty="0" err="1">
                <a:effectLst/>
              </a:rPr>
              <a:t>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disebabkan</a:t>
            </a:r>
            <a:r>
              <a:rPr lang="en-US" dirty="0">
                <a:effectLst/>
              </a:rPr>
              <a:t>, proses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diubah</a:t>
            </a:r>
            <a:r>
              <a:rPr lang="en-US" dirty="0">
                <a:effectLst/>
              </a:rPr>
              <a:t> total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memberikan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latihan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kepada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pekerja</a:t>
            </a:r>
            <a:r>
              <a:rPr lang="en-US" dirty="0">
                <a:effectLst/>
              </a:rPr>
              <a:t> agar </a:t>
            </a:r>
            <a:r>
              <a:rPr lang="en-US" dirty="0" err="1">
                <a:effectLst/>
              </a:rPr>
              <a:t>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bekerja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menekuni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satu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bidang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terorganisir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sesuai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spesialisasinya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bekerja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mengurus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satu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bagian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saja</a:t>
            </a:r>
            <a:r>
              <a:rPr lang="en-US" dirty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7797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6A6E4-D240-4829-B1BE-230707824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setelah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Perang</a:t>
            </a:r>
            <a:r>
              <a:rPr lang="en-US" dirty="0">
                <a:effectLst/>
              </a:rPr>
              <a:t> Dunia II </a:t>
            </a:r>
            <a:r>
              <a:rPr lang="en-US" dirty="0" err="1">
                <a:effectLst/>
              </a:rPr>
              <a:t>menyaksikan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peningkatan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tajam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jumlah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refleksi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dipublikasikan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tentang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yang, </a:t>
            </a:r>
            <a:r>
              <a:rPr lang="en-US" dirty="0" err="1">
                <a:effectLst/>
              </a:rPr>
              <a:t>karena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alasan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jelas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mengingat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kedua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Perang</a:t>
            </a:r>
            <a:r>
              <a:rPr lang="en-US" dirty="0">
                <a:effectLst/>
              </a:rPr>
              <a:t> Dunia, </a:t>
            </a:r>
            <a:r>
              <a:rPr lang="en-US" dirty="0" err="1">
                <a:effectLst/>
              </a:rPr>
              <a:t>sering</a:t>
            </a:r>
            <a:r>
              <a:rPr lang="en-US" dirty="0">
                <a:effectLst/>
              </a:rPr>
              <a:t> kali </a:t>
            </a:r>
            <a:r>
              <a:rPr lang="en-US" dirty="0" err="1">
                <a:effectLst/>
              </a:rPr>
              <a:t>mengungkapkan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pandangan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sangat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kritis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pesimistis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tentang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pengaruh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masyarakat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nilai-nilai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kemanusiaan</a:t>
            </a:r>
            <a:r>
              <a:rPr lang="en-US" dirty="0">
                <a:effectLst/>
              </a:rPr>
              <a:t>, dan dunia </a:t>
            </a:r>
            <a:r>
              <a:rPr lang="en-US" dirty="0" err="1">
                <a:effectLst/>
              </a:rPr>
              <a:t>kehidupan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umum</a:t>
            </a:r>
            <a:r>
              <a:rPr lang="en-US" dirty="0">
                <a:effectLst/>
              </a:rPr>
              <a:t>. </a:t>
            </a:r>
          </a:p>
          <a:p>
            <a:r>
              <a:rPr lang="en-US" dirty="0" err="1">
                <a:effectLst/>
              </a:rPr>
              <a:t>Sejarawan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menilai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Perang</a:t>
            </a:r>
            <a:r>
              <a:rPr lang="en-US" dirty="0">
                <a:effectLst/>
              </a:rPr>
              <a:t> Dunia II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paling </a:t>
            </a:r>
            <a:r>
              <a:rPr lang="en-US" dirty="0" err="1">
                <a:effectLst/>
              </a:rPr>
              <a:t>inovatif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sejarah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saat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itu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karena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selama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tersebut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banyak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baru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diperkenalkan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terus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mendorong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inovasi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serta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refleksi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terkait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inovasi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tersebut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selama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beberapa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dekade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berikutnya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Perang</a:t>
            </a:r>
            <a:r>
              <a:rPr lang="en-US" dirty="0">
                <a:effectLst/>
              </a:rPr>
              <a:t> Dunia II dan </a:t>
            </a:r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berikutnyalah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membuat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mencapai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tingkat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keunggulannya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awal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abad</a:t>
            </a:r>
            <a:r>
              <a:rPr lang="en-US" dirty="0">
                <a:effectLst/>
              </a:rPr>
              <a:t> ke-21 dan, </a:t>
            </a:r>
            <a:r>
              <a:rPr lang="en-US" dirty="0" err="1">
                <a:effectLst/>
              </a:rPr>
              <a:t>karenanya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topik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utama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filsafat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"</a:t>
            </a:r>
            <a:r>
              <a:rPr lang="en-US" dirty="0" err="1">
                <a:effectLst/>
              </a:rPr>
              <a:t>kekuatan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terlalu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penting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untuk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diabaikan</a:t>
            </a:r>
            <a:r>
              <a:rPr lang="en-US" dirty="0">
                <a:effectLst/>
              </a:rPr>
              <a:t>“ (</a:t>
            </a:r>
            <a:r>
              <a:rPr lang="en-US" dirty="0" err="1">
                <a:effectLst/>
              </a:rPr>
              <a:t>Ihde</a:t>
            </a:r>
            <a:r>
              <a:rPr lang="en-US" dirty="0">
                <a:effectLst/>
              </a:rPr>
              <a:t>, 1993).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596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4627-662F-442A-9656-7D762A1D2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290" y="1197909"/>
            <a:ext cx="10353762" cy="371474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3.0: </a:t>
            </a:r>
            <a:r>
              <a:rPr lang="en-US" dirty="0" err="1">
                <a:effectLst/>
              </a:rPr>
              <a:t>Penemuan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3.0 </a:t>
            </a:r>
            <a:r>
              <a:rPr lang="en-US" dirty="0" err="1">
                <a:effectLst/>
              </a:rPr>
              <a:t>berupa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mesin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penggerak</a:t>
            </a:r>
            <a:r>
              <a:rPr lang="en-US" dirty="0">
                <a:effectLst/>
              </a:rPr>
              <a:t>, yang </a:t>
            </a:r>
            <a:r>
              <a:rPr lang="en-US" dirty="0" err="1">
                <a:effectLst/>
              </a:rPr>
              <a:t>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berpikir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otomatis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seperti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komputer</a:t>
            </a:r>
            <a:r>
              <a:rPr lang="en-US" dirty="0">
                <a:effectLst/>
              </a:rPr>
              <a:t> dan robot. Pada masa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terciptanya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komputer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pertanda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cikal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bakal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kemudahan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pekerjaan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Jika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sebelumnya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masih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dikendalikan</a:t>
            </a:r>
            <a:r>
              <a:rPr lang="en-US" dirty="0">
                <a:effectLst/>
              </a:rPr>
              <a:t> oleh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maka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3.0 </a:t>
            </a:r>
            <a:r>
              <a:rPr lang="en-US" dirty="0" err="1">
                <a:effectLst/>
              </a:rPr>
              <a:t>sudah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menggunakan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sistem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otomatisasi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dikontrol</a:t>
            </a:r>
            <a:r>
              <a:rPr lang="en-US" dirty="0">
                <a:effectLst/>
              </a:rPr>
              <a:t> oleh </a:t>
            </a:r>
            <a:r>
              <a:rPr lang="en-US" dirty="0" err="1">
                <a:effectLst/>
              </a:rPr>
              <a:t>komputer</a:t>
            </a:r>
            <a:r>
              <a:rPr lang="en-US" dirty="0">
                <a:effectLst/>
              </a:rPr>
              <a:t>. Di </a:t>
            </a:r>
            <a:r>
              <a:rPr lang="en-US" dirty="0" err="1">
                <a:effectLst/>
              </a:rPr>
              <a:t>samping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itu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sistem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komunikasi</a:t>
            </a:r>
            <a:r>
              <a:rPr lang="en-US" dirty="0">
                <a:effectLst/>
              </a:rPr>
              <a:t> juga </a:t>
            </a:r>
            <a:r>
              <a:rPr lang="en-US" dirty="0" err="1">
                <a:effectLst/>
              </a:rPr>
              <a:t>telah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berubah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digital </a:t>
            </a:r>
            <a:r>
              <a:rPr lang="en-US" dirty="0" err="1">
                <a:effectLst/>
              </a:rPr>
              <a:t>sehingga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penyebaran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akses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informasi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semakin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cepat</a:t>
            </a:r>
            <a:r>
              <a:rPr lang="en-US" dirty="0">
                <a:effectLst/>
              </a:rPr>
              <a:t>. Hal </a:t>
            </a:r>
            <a:r>
              <a:rPr lang="en-US" dirty="0" err="1">
                <a:effectLst/>
              </a:rPr>
              <a:t>inilah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membuat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3.0 </a:t>
            </a:r>
            <a:r>
              <a:rPr lang="en-US" dirty="0" err="1">
                <a:effectLst/>
              </a:rPr>
              <a:t>memiliki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sebutan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digital.</a:t>
            </a:r>
          </a:p>
          <a:p>
            <a:r>
              <a:rPr lang="en-US" dirty="0">
                <a:effectLst/>
              </a:rPr>
              <a:t>4.0: </a:t>
            </a:r>
            <a:r>
              <a:rPr lang="en-US" dirty="0" err="1">
                <a:effectLst/>
              </a:rPr>
              <a:t>tren</a:t>
            </a:r>
            <a:r>
              <a:rPr lang="en-US" dirty="0">
                <a:effectLst/>
              </a:rPr>
              <a:t> di dunia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menggabungkan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otomatisasi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cyber. </a:t>
            </a:r>
            <a:r>
              <a:rPr lang="en-US" dirty="0" err="1">
                <a:effectLst/>
              </a:rPr>
              <a:t>Perubahan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4.0 </a:t>
            </a:r>
            <a:r>
              <a:rPr lang="en-US" dirty="0" err="1">
                <a:effectLst/>
              </a:rPr>
              <a:t>telah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mengembangkan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berkelanjutan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seperti</a:t>
            </a:r>
            <a:r>
              <a:rPr lang="en-US" dirty="0">
                <a:effectLst/>
              </a:rPr>
              <a:t> internet, </a:t>
            </a:r>
            <a:r>
              <a:rPr lang="en-US" dirty="0" err="1">
                <a:effectLst/>
              </a:rPr>
              <a:t>komputerisasi</a:t>
            </a:r>
            <a:r>
              <a:rPr lang="en-US" dirty="0">
                <a:effectLst/>
              </a:rPr>
              <a:t>, microchip, internet of things (IoT), deep learning, </a:t>
            </a:r>
            <a:r>
              <a:rPr lang="en-US" dirty="0" err="1">
                <a:effectLst/>
              </a:rPr>
              <a:t>kecerdasan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buatan</a:t>
            </a:r>
            <a:r>
              <a:rPr lang="en-US" dirty="0">
                <a:effectLst/>
              </a:rPr>
              <a:t> (artificial intelligence/AI), machine learning. al yang </a:t>
            </a:r>
            <a:r>
              <a:rPr lang="en-US" dirty="0" err="1">
                <a:effectLst/>
              </a:rPr>
              <a:t>pertama</a:t>
            </a:r>
            <a:r>
              <a:rPr lang="en-US" dirty="0">
                <a:effectLst/>
              </a:rPr>
              <a:t> kali </a:t>
            </a:r>
            <a:r>
              <a:rPr lang="en-US" dirty="0" err="1">
                <a:effectLst/>
              </a:rPr>
              <a:t>dirasakan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 4.0 </a:t>
            </a:r>
            <a:r>
              <a:rPr lang="en-US" dirty="0" err="1">
                <a:effectLst/>
              </a:rPr>
              <a:t>adalah</a:t>
            </a:r>
            <a:r>
              <a:rPr lang="en-US" dirty="0">
                <a:effectLst/>
              </a:rPr>
              <a:t> internet. </a:t>
            </a:r>
            <a:r>
              <a:rPr lang="en-US" dirty="0" err="1">
                <a:effectLst/>
              </a:rPr>
              <a:t>Semua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komputer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tersambung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sebuah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jaringan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raksasa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Fisik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komputer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makin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kecil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berubah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sebesar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genggaman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tangan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Kemampuan</a:t>
            </a:r>
            <a:r>
              <a:rPr lang="en-US" dirty="0">
                <a:effectLst/>
              </a:rPr>
              <a:t> software </a:t>
            </a:r>
            <a:r>
              <a:rPr lang="en-US" dirty="0" err="1">
                <a:effectLst/>
              </a:rPr>
              <a:t>semakin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meningkat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setiap</a:t>
            </a:r>
            <a:r>
              <a:rPr lang="en-US" dirty="0">
                <a:effectLst/>
              </a:rPr>
              <a:t> proses </a:t>
            </a:r>
            <a:r>
              <a:rPr lang="en-US" dirty="0" err="1">
                <a:effectLst/>
              </a:rPr>
              <a:t>mulai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distribusi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Sistem</a:t>
            </a:r>
            <a:r>
              <a:rPr lang="en-US" dirty="0">
                <a:effectLst/>
              </a:rPr>
              <a:t> machine learning </a:t>
            </a:r>
            <a:r>
              <a:rPr lang="en-US" dirty="0" err="1">
                <a:effectLst/>
              </a:rPr>
              <a:t>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mengumpulkan</a:t>
            </a:r>
            <a:r>
              <a:rPr lang="en-US" dirty="0">
                <a:effectLst/>
              </a:rPr>
              <a:t> data </a:t>
            </a:r>
            <a:r>
              <a:rPr lang="en-US" dirty="0" err="1">
                <a:effectLst/>
              </a:rPr>
              <a:t>historis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terbentuk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algoritma</a:t>
            </a:r>
            <a:r>
              <a:rPr lang="en-US" dirty="0">
                <a:effectLst/>
              </a:rPr>
              <a:t> pada </a:t>
            </a:r>
            <a:r>
              <a:rPr lang="en-US" dirty="0" err="1">
                <a:effectLst/>
              </a:rPr>
              <a:t>mesin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pencarian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Pengembangan</a:t>
            </a:r>
            <a:r>
              <a:rPr lang="en-US" dirty="0">
                <a:effectLst/>
              </a:rPr>
              <a:t> IoT </a:t>
            </a:r>
            <a:r>
              <a:rPr lang="en-US" dirty="0" err="1">
                <a:effectLst/>
              </a:rPr>
              <a:t>bersamaan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teknologi-teknologi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baru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seperti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bidang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robotik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sains</a:t>
            </a:r>
            <a:r>
              <a:rPr lang="en-US" dirty="0">
                <a:effectLst/>
              </a:rPr>
              <a:t>, dan lain </a:t>
            </a:r>
            <a:r>
              <a:rPr lang="en-US" dirty="0" err="1">
                <a:effectLst/>
              </a:rPr>
              <a:t>sebagainya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membawa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pengaruh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cukup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banyak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kehidupan</a:t>
            </a:r>
            <a:r>
              <a:rPr lang="en-US" dirty="0">
                <a:effectLst/>
              </a:rPr>
              <a:t> di dunia. Banyak </a:t>
            </a:r>
            <a:r>
              <a:rPr lang="en-US" dirty="0" err="1">
                <a:effectLst/>
              </a:rPr>
              <a:t>aktivitas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seperti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pekerjaan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gaya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hidup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berubah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lebih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praktis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486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CE365-C71A-4CAD-942F-3222DFCB9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1753721"/>
            <a:ext cx="10353762" cy="3714749"/>
          </a:xfrm>
        </p:spPr>
        <p:txBody>
          <a:bodyPr>
            <a:normAutofit/>
          </a:bodyPr>
          <a:lstStyle/>
          <a:p>
            <a:r>
              <a:rPr lang="en-US" dirty="0" err="1">
                <a:effectLst/>
              </a:rPr>
              <a:t>Terdapat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pendekatan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sosial-kritisMarx</a:t>
            </a:r>
            <a:r>
              <a:rPr lang="en-US" dirty="0">
                <a:effectLst/>
              </a:rPr>
              <a:t> W. </a:t>
            </a:r>
            <a:r>
              <a:rPr lang="en-US" dirty="0" err="1">
                <a:effectLst/>
              </a:rPr>
              <a:t>Wartofsky</a:t>
            </a:r>
            <a:r>
              <a:rPr lang="en-US" dirty="0">
                <a:effectLst/>
              </a:rPr>
              <a:t>  yang </a:t>
            </a:r>
            <a:r>
              <a:rPr lang="en-US" dirty="0" err="1">
                <a:effectLst/>
              </a:rPr>
              <a:t>memandang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fenomena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sosial</a:t>
            </a:r>
            <a:r>
              <a:rPr lang="en-US" dirty="0">
                <a:effectLst/>
              </a:rPr>
              <a:t>/</a:t>
            </a:r>
            <a:r>
              <a:rPr lang="en-US" dirty="0" err="1">
                <a:effectLst/>
              </a:rPr>
              <a:t>budaya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konvensi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sosial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ideologi</a:t>
            </a:r>
            <a:r>
              <a:rPr lang="en-US" dirty="0">
                <a:effectLst/>
              </a:rPr>
              <a:t>, dan </a:t>
            </a:r>
            <a:r>
              <a:rPr lang="en-US" dirty="0" err="1">
                <a:effectLst/>
              </a:rPr>
              <a:t>sebagainya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pendekatan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dipandang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tindakan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harus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dinilai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kritis</a:t>
            </a:r>
            <a:r>
              <a:rPr lang="en-US" dirty="0">
                <a:effectLst/>
              </a:rPr>
              <a:t>. </a:t>
            </a:r>
          </a:p>
          <a:p>
            <a:r>
              <a:rPr lang="en-US" dirty="0">
                <a:effectLst/>
              </a:rPr>
              <a:t>Rapp (1981: 4-19) </a:t>
            </a:r>
            <a:r>
              <a:rPr lang="en-US" dirty="0" err="1">
                <a:effectLst/>
              </a:rPr>
              <a:t>membedakan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empat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pendekatan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utama</a:t>
            </a:r>
            <a:r>
              <a:rPr lang="en-US" dirty="0">
                <a:effectLst/>
              </a:rPr>
              <a:t>, yang </a:t>
            </a:r>
            <a:r>
              <a:rPr lang="en-US" dirty="0" err="1">
                <a:effectLst/>
              </a:rPr>
              <a:t>masing-masing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merefleksikan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aspek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berbeda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praktik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penemuan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rekayasa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fenomena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budaya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dampak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sosial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, dan </a:t>
            </a:r>
            <a:r>
              <a:rPr lang="en-US" dirty="0" err="1">
                <a:effectLst/>
              </a:rPr>
              <a:t>dampak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sistem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fisik</a:t>
            </a:r>
            <a:r>
              <a:rPr lang="en-US" dirty="0">
                <a:effectLst/>
              </a:rPr>
              <a:t>/</a:t>
            </a:r>
            <a:r>
              <a:rPr lang="en-US" dirty="0" err="1">
                <a:effectLst/>
              </a:rPr>
              <a:t>biologis</a:t>
            </a:r>
            <a:r>
              <a:rPr lang="en-US" dirty="0">
                <a:effectLst/>
              </a:rPr>
              <a:t> planet </a:t>
            </a:r>
            <a:r>
              <a:rPr lang="en-US" dirty="0" err="1">
                <a:effectLst/>
              </a:rPr>
              <a:t>Bumi</a:t>
            </a:r>
            <a:r>
              <a:rPr lang="en-US" dirty="0">
                <a:effectLst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515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9D0483C4-6EDC-4E1E-B6FF-576737B83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10049435" cy="1320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err="1"/>
              <a:t>Menghadapi</a:t>
            </a:r>
            <a:r>
              <a:rPr lang="en-US" altLang="en-US" dirty="0"/>
              <a:t> </a:t>
            </a:r>
            <a:r>
              <a:rPr lang="en-US" altLang="en-US" dirty="0" err="1"/>
              <a:t>Teknologi</a:t>
            </a:r>
            <a:endParaRPr lang="en-US" alt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1AA63E7-FFBA-4651-BE49-C988E056BB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160588"/>
            <a:ext cx="11053482" cy="3881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Memperluas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wawasan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&amp;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analisis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tentang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teknologi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Harus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kritis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terhadap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akibat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sampingnya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Peka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terhadap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lingkungan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hidup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Mencari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alternatif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lebih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baik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Meningkatkan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semangat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solidaritas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&amp;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kesejahteraan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masyarakat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Sikap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teknologis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masalah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apapun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dapat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dipecahkan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secara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teknologis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harus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tidak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dipercaya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40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2CD6E8A-5FFB-4809-A7BC-73765C807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694" y="206188"/>
            <a:ext cx="6348413" cy="1320800"/>
          </a:xfrm>
        </p:spPr>
        <p:txBody>
          <a:bodyPr/>
          <a:lstStyle/>
          <a:p>
            <a:pPr eaLnBrk="1" hangingPunct="1"/>
            <a:r>
              <a:rPr lang="en-US" altLang="en-US" dirty="0" err="1"/>
              <a:t>Alih</a:t>
            </a:r>
            <a:r>
              <a:rPr lang="en-US" altLang="en-US" dirty="0"/>
              <a:t> </a:t>
            </a:r>
            <a:r>
              <a:rPr lang="en-US" altLang="en-US" dirty="0" err="1"/>
              <a:t>Teknologi</a:t>
            </a:r>
            <a:endParaRPr lang="en-US" alt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EA057B9-67EB-4028-8BCB-84678332E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65" y="1636245"/>
            <a:ext cx="12174070" cy="484505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400" dirty="0" err="1"/>
              <a:t>Alih</a:t>
            </a:r>
            <a:r>
              <a:rPr lang="en-US" altLang="en-US" sz="2400" dirty="0"/>
              <a:t>/transfer </a:t>
            </a:r>
            <a:r>
              <a:rPr lang="en-US" altLang="en-US" sz="2400" dirty="0" err="1"/>
              <a:t>teknologi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berarti</a:t>
            </a:r>
            <a:r>
              <a:rPr lang="en-US" altLang="en-US" sz="2400" dirty="0"/>
              <a:t> transfer </a:t>
            </a:r>
            <a:r>
              <a:rPr lang="en-US" altLang="en-US" sz="2400" dirty="0" err="1"/>
              <a:t>sikap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thdp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kerja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pengetahuan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kekuasaan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manusia</a:t>
            </a:r>
            <a:r>
              <a:rPr lang="en-US" altLang="en-US" sz="2400" dirty="0"/>
              <a:t>, dan </a:t>
            </a:r>
            <a:r>
              <a:rPr lang="en-US" altLang="en-US" sz="2400" dirty="0" err="1"/>
              <a:t>alam</a:t>
            </a:r>
            <a:r>
              <a:rPr lang="en-US" altLang="en-US" sz="2400" dirty="0"/>
              <a:t>.</a:t>
            </a:r>
          </a:p>
          <a:p>
            <a:pPr eaLnBrk="1" hangingPunct="1"/>
            <a:r>
              <a:rPr lang="en-US" altLang="en-US" sz="2400" dirty="0" err="1"/>
              <a:t>Penerimaan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atau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penolakan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scr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sistemik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thdp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teknologi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hrs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dilihat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sbg</a:t>
            </a:r>
            <a:r>
              <a:rPr lang="en-US" altLang="en-US" sz="2400" dirty="0"/>
              <a:t> “</a:t>
            </a:r>
            <a:r>
              <a:rPr lang="en-US" altLang="en-US" sz="2400" dirty="0" err="1"/>
              <a:t>komunikasi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antar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sistem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kebudayaan</a:t>
            </a:r>
            <a:r>
              <a:rPr lang="en-US" altLang="en-US" sz="2400" dirty="0"/>
              <a:t>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err="1"/>
              <a:t>Teknologi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hanya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sbg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alat</a:t>
            </a:r>
            <a:r>
              <a:rPr lang="en-US" altLang="en-US" sz="2400" dirty="0"/>
              <a:t>, IPTEK </a:t>
            </a:r>
            <a:r>
              <a:rPr lang="en-US" altLang="en-US" sz="2400" dirty="0" err="1"/>
              <a:t>tdk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dpt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kuasai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manusia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oki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penggunannya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harus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kritis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thdp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dampak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buruk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dlm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budaya</a:t>
            </a:r>
            <a:r>
              <a:rPr lang="en-US" altLang="en-US" sz="2400" dirty="0"/>
              <a:t> &amp; </a:t>
            </a:r>
            <a:r>
              <a:rPr lang="en-US" altLang="en-US" sz="2400" dirty="0" err="1"/>
              <a:t>sosial</a:t>
            </a: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err="1"/>
              <a:t>Dlm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menguasai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kemajuan</a:t>
            </a:r>
            <a:r>
              <a:rPr lang="en-US" altLang="en-US" sz="2400" dirty="0"/>
              <a:t> IPTEK </a:t>
            </a:r>
            <a:r>
              <a:rPr lang="en-US" altLang="en-US" sz="2400" dirty="0" err="1"/>
              <a:t>perlu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mengembangkan</a:t>
            </a:r>
            <a:r>
              <a:rPr lang="en-US" altLang="en-US" sz="2400" dirty="0"/>
              <a:t> nilai2 </a:t>
            </a:r>
            <a:r>
              <a:rPr lang="en-US" altLang="en-US" sz="2400" dirty="0" err="1"/>
              <a:t>kebudayaan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scr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berimbang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kemajuan</a:t>
            </a:r>
            <a:r>
              <a:rPr lang="en-US" altLang="en-US" sz="2400" dirty="0"/>
              <a:t> IPTEK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Pendidikan </a:t>
            </a:r>
            <a:r>
              <a:rPr lang="en-US" altLang="en-US" sz="2400" dirty="0" err="1"/>
              <a:t>baru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hrs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dpt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mengembangkan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manusia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yg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beradab</a:t>
            </a:r>
            <a:r>
              <a:rPr lang="en-US" altLang="en-US" sz="2400" dirty="0"/>
              <a:t> &amp; </a:t>
            </a:r>
            <a:r>
              <a:rPr lang="en-US" altLang="en-US" sz="2400" dirty="0" err="1"/>
              <a:t>berbudaya</a:t>
            </a:r>
            <a:endParaRPr lang="en-US" altLang="en-US" sz="2400" dirty="0"/>
          </a:p>
          <a:p>
            <a:pPr eaLnBrk="1" hangingPunct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7660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6877F-D39D-4DB2-8CB9-6DF17ACD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42" y="2626659"/>
            <a:ext cx="10353762" cy="1257300"/>
          </a:xfrm>
        </p:spPr>
        <p:txBody>
          <a:bodyPr/>
          <a:lstStyle/>
          <a:p>
            <a:r>
              <a:rPr lang="en-US" dirty="0" err="1"/>
              <a:t>Terima</a:t>
            </a:r>
            <a:r>
              <a:rPr lang="en-US" dirty="0"/>
              <a:t> Kasih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03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A TECNOLOGIA É UM MEIO E NÃO UM FIM">
            <a:extLst>
              <a:ext uri="{FF2B5EF4-FFF2-40B4-BE49-F238E27FC236}">
                <a16:creationId xmlns:a16="http://schemas.microsoft.com/office/drawing/2014/main" id="{3C0895CE-BDA3-422B-8CD5-3E3299680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6E796-811F-480A-80EC-F42844EC09C2}"/>
              </a:ext>
            </a:extLst>
          </p:cNvPr>
          <p:cNvSpPr/>
          <p:nvPr/>
        </p:nvSpPr>
        <p:spPr>
          <a:xfrm>
            <a:off x="2940423" y="2274838"/>
            <a:ext cx="6096000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b="1" dirty="0"/>
              <a:t>"The real danger is not that computers will begin to think like men, but that men will begin to think like computers.“</a:t>
            </a:r>
          </a:p>
          <a:p>
            <a:pPr algn="ctr"/>
            <a:endParaRPr lang="en-US" dirty="0"/>
          </a:p>
          <a:p>
            <a:pPr algn="ctr">
              <a:buFont typeface="Arial" panose="020B0604020202020204" pitchFamily="34" charset="0"/>
              <a:buChar char="•"/>
            </a:pPr>
            <a:r>
              <a:rPr lang="en-US" dirty="0"/>
              <a:t>"</a:t>
            </a:r>
            <a:r>
              <a:rPr lang="en-US" dirty="0" err="1"/>
              <a:t>Bahaya</a:t>
            </a:r>
            <a:r>
              <a:rPr lang="en-US" dirty="0"/>
              <a:t> </a:t>
            </a:r>
            <a:r>
              <a:rPr lang="en-US" dirty="0" err="1"/>
              <a:t>sesungguhnya</a:t>
            </a:r>
            <a:r>
              <a:rPr lang="en-US" dirty="0"/>
              <a:t> </a:t>
            </a:r>
            <a:r>
              <a:rPr lang="en-US" dirty="0" err="1"/>
              <a:t>bukanlah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, </a:t>
            </a:r>
            <a:r>
              <a:rPr lang="en-US" dirty="0" err="1"/>
              <a:t>tetapi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berpikir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.“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dirty="0"/>
              <a:t>- Sydney J. Harris</a:t>
            </a:r>
          </a:p>
        </p:txBody>
      </p:sp>
    </p:spTree>
    <p:extLst>
      <p:ext uri="{BB962C8B-B14F-4D97-AF65-F5344CB8AC3E}">
        <p14:creationId xmlns:p14="http://schemas.microsoft.com/office/powerpoint/2010/main" val="3359475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7CAB16E7-4322-4F1E-B9DC-394D90B4F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302" y="556092"/>
            <a:ext cx="7943430" cy="1320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sz="4000" dirty="0"/>
              <a:t>ILMU</a:t>
            </a:r>
            <a:br>
              <a:rPr lang="en-US" altLang="en-US" sz="4000" dirty="0"/>
            </a:br>
            <a:r>
              <a:rPr lang="en-US" altLang="en-US" sz="4000" dirty="0"/>
              <a:t> </a:t>
            </a:r>
            <a:br>
              <a:rPr lang="en-US" altLang="en-US" sz="4000" dirty="0"/>
            </a:br>
            <a:r>
              <a:rPr lang="en-US" altLang="en-US" sz="4000" dirty="0" err="1"/>
              <a:t>Teoritik</a:t>
            </a:r>
            <a:r>
              <a:rPr lang="en-US" altLang="en-US" sz="4000" dirty="0"/>
              <a:t>                 </a:t>
            </a:r>
            <a:r>
              <a:rPr lang="en-US" altLang="en-US" sz="4000" dirty="0" err="1"/>
              <a:t>Terapan</a:t>
            </a:r>
            <a:endParaRPr lang="en-US" altLang="en-US" sz="4000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739B941B-2240-4E44-A380-D05C9F531F65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1541302" y="2330917"/>
            <a:ext cx="3863459" cy="3881437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Deskriptif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Ideografik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menggambarkan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objek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secara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nyata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norma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hukum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Sifat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objek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einmalig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Contoh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Ilmu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Sosial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Ilmu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budaya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Eksplikatif-Nomotetik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menjelaskan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objek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merumuskan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hukum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alam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secara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universal.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Contoh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ilmu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alam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63D3123B-29C6-4E58-9D14-D0A45455CCBD}"/>
              </a:ext>
            </a:extLst>
          </p:cNvPr>
          <p:cNvSpPr txBox="1">
            <a:spLocks noChangeArrowheads="1"/>
          </p:cNvSpPr>
          <p:nvPr/>
        </p:nvSpPr>
        <p:spPr>
          <a:xfrm>
            <a:off x="6399843" y="2384799"/>
            <a:ext cx="3865445" cy="3881437"/>
          </a:xfrm>
          <a:prstGeom prst="rect">
            <a:avLst/>
          </a:prstGeom>
        </p:spPr>
        <p:txBody>
          <a:bodyPr rtlCol="0">
            <a:normAutofit lnSpcReduction="10000"/>
          </a:bodyPr>
          <a:lstStyle>
            <a:lvl1pPr marL="342900" indent="-3060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3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21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6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Normatif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Regulatif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menerapkan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norma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kaidah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dlm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hubungan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manusia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Misalnya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Etika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Pragmatik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Finalistik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menarik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manfaat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dari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hukum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alam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yang universal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bagig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kesejahteraan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manusia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Misalnya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Il. </a:t>
            </a: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Kehutanan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089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">
            <a:extLst>
              <a:ext uri="{FF2B5EF4-FFF2-40B4-BE49-F238E27FC236}">
                <a16:creationId xmlns:a16="http://schemas.microsoft.com/office/drawing/2014/main" id="{6AA45F19-7324-4B65-838F-60A64AA5949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19891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43D6E894-A856-40BD-91FD-6B7D029DF2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7900" y="1432718"/>
            <a:ext cx="2447925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id="{B8AE66F7-FE16-4F2E-9AE8-E2EC52CEBE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55875" y="1412875"/>
            <a:ext cx="2232025" cy="3529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C00D7959-2D95-4DE5-9DAB-4ADC0BD5DF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0443" y="4941888"/>
            <a:ext cx="466537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FA75B506-2822-4D4A-94DE-2D338A694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1667" y="962671"/>
            <a:ext cx="15128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PROSES</a:t>
            </a: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A9125AC8-C132-41C2-9F84-1A80581FC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908" y="5529799"/>
            <a:ext cx="15128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PRODUK</a:t>
            </a: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DFF8D3E5-9D8B-4C83-8456-2F59B8AB4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0266" y="5520006"/>
            <a:ext cx="936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</a:rPr>
              <a:t>INPUT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56269B33-5CEC-4B17-929B-2224B457F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3" y="624860"/>
            <a:ext cx="2951163" cy="86518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en-US">
                <a:latin typeface="Arial" charset="0"/>
              </a:rPr>
              <a:t>Aktivitas:,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Pembikinan</a:t>
            </a:r>
            <a:endParaRPr lang="en-US" sz="16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42900" indent="-342900">
              <a:defRPr/>
            </a:pP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Penggunaan</a:t>
            </a:r>
            <a:r>
              <a:rPr lang="en-U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Perancangan</a:t>
            </a:r>
          </a:p>
          <a:p>
            <a:pPr marL="342900" indent="-342900">
              <a:defRPr/>
            </a:pP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Keinsinyuran</a:t>
            </a:r>
            <a:r>
              <a:rPr lang="en-U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Produksi massal</a:t>
            </a:r>
            <a:endParaRPr lang="en-US" sz="16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BB899367-58CC-496D-8D86-2A2245D07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6158" y="6083044"/>
            <a:ext cx="2592388" cy="3460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endParaRPr lang="id-ID" sz="16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DDBBAF75-B3E7-4572-8BAD-846F45362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726" y="5960807"/>
            <a:ext cx="3168650" cy="5905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Sumber Daya alam</a:t>
            </a:r>
            <a:r>
              <a:rPr lang="en-U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Kemahiran </a:t>
            </a:r>
          </a:p>
          <a:p>
            <a:pPr marL="342900" indent="-342900">
              <a:defRPr/>
            </a:pP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Teknik</a:t>
            </a:r>
            <a:r>
              <a:rPr lang="en-U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Pengetahuan</a:t>
            </a:r>
            <a:r>
              <a:rPr lang="en-US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</a:t>
            </a:r>
            <a:r>
              <a:rPr lang="id-ID" sz="16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Peralatan</a:t>
            </a:r>
            <a:endParaRPr lang="en-US" sz="16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4" name="Line 13">
            <a:extLst>
              <a:ext uri="{FF2B5EF4-FFF2-40B4-BE49-F238E27FC236}">
                <a16:creationId xmlns:a16="http://schemas.microsoft.com/office/drawing/2014/main" id="{E82731E7-19D5-4B3F-9EDD-6D8AE15DD1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0443" y="5158581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14">
            <a:extLst>
              <a:ext uri="{FF2B5EF4-FFF2-40B4-BE49-F238E27FC236}">
                <a16:creationId xmlns:a16="http://schemas.microsoft.com/office/drawing/2014/main" id="{B85F8AB6-E61E-47A2-A23B-6A077B74DCA9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4386" y="5084763"/>
            <a:ext cx="14535" cy="3611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E9CA71D6-BC4A-4E99-8AAA-4E92712A6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5" y="3155950"/>
            <a:ext cx="167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d-ID" altLang="en-US" sz="180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17" name="Text Box 16">
            <a:extLst>
              <a:ext uri="{FF2B5EF4-FFF2-40B4-BE49-F238E27FC236}">
                <a16:creationId xmlns:a16="http://schemas.microsoft.com/office/drawing/2014/main" id="{2CD9FAE2-58E6-4D5B-8689-3B66B02A1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2622" y="3689647"/>
            <a:ext cx="2523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/>
                </a:solidFill>
                <a:latin typeface="Verdana" panose="020B0604030504040204" pitchFamily="34" charset="0"/>
              </a:rPr>
              <a:t>TEKNOLOGI</a:t>
            </a:r>
          </a:p>
        </p:txBody>
      </p:sp>
      <p:sp>
        <p:nvSpPr>
          <p:cNvPr id="18" name="Text Box 17">
            <a:extLst>
              <a:ext uri="{FF2B5EF4-FFF2-40B4-BE49-F238E27FC236}">
                <a16:creationId xmlns:a16="http://schemas.microsoft.com/office/drawing/2014/main" id="{72AA4AB5-5A97-4182-8F9C-B044DEA47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6158" y="6072726"/>
            <a:ext cx="2540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Tahoma" panose="020B0604030504040204" pitchFamily="34" charset="0"/>
              </a:rPr>
              <a:t>Patent, peralatan,  jasa</a:t>
            </a:r>
          </a:p>
        </p:txBody>
      </p:sp>
    </p:spTree>
    <p:extLst>
      <p:ext uri="{BB962C8B-B14F-4D97-AF65-F5344CB8AC3E}">
        <p14:creationId xmlns:p14="http://schemas.microsoft.com/office/powerpoint/2010/main" val="33937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BF165-EDA9-4F8B-8901-9FBC34E6A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Arti </a:t>
            </a:r>
            <a:r>
              <a:rPr lang="en-US" dirty="0" err="1"/>
              <a:t>Teknologi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27BF0-B0CA-422F-8B7E-9F970829A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Praktik</a:t>
            </a:r>
            <a:r>
              <a:rPr lang="en-US" dirty="0"/>
              <a:t>: </a:t>
            </a:r>
            <a:r>
              <a:rPr lang="en-US" dirty="0" err="1"/>
              <a:t>Rekayasa</a:t>
            </a:r>
            <a:r>
              <a:rPr lang="en-US" dirty="0"/>
              <a:t> proses, </a:t>
            </a:r>
            <a:r>
              <a:rPr lang="en-US" dirty="0" err="1"/>
              <a:t>produk</a:t>
            </a:r>
            <a:r>
              <a:rPr lang="en-US" dirty="0"/>
              <a:t>, </a:t>
            </a:r>
            <a:r>
              <a:rPr lang="en-US" dirty="0" err="1"/>
              <a:t>mesin</a:t>
            </a:r>
            <a:r>
              <a:rPr lang="en-US" dirty="0"/>
              <a:t> dan </a:t>
            </a:r>
            <a:r>
              <a:rPr lang="en-US" dirty="0" err="1"/>
              <a:t>peralatan</a:t>
            </a:r>
            <a:r>
              <a:rPr lang="en-US" dirty="0"/>
              <a:t>, </a:t>
            </a:r>
            <a:r>
              <a:rPr lang="en-US" dirty="0" err="1"/>
              <a:t>konsesi</a:t>
            </a:r>
            <a:r>
              <a:rPr lang="en-US" dirty="0"/>
              <a:t> </a:t>
            </a:r>
            <a:r>
              <a:rPr lang="en-US" dirty="0" err="1"/>
              <a:t>lanjutan</a:t>
            </a:r>
            <a:r>
              <a:rPr lang="en-US" dirty="0"/>
              <a:t>, paten, </a:t>
            </a:r>
            <a:r>
              <a:rPr lang="en-US" dirty="0" err="1"/>
              <a:t>merek</a:t>
            </a:r>
            <a:r>
              <a:rPr lang="en-US" dirty="0"/>
              <a:t> </a:t>
            </a:r>
            <a:r>
              <a:rPr lang="en-US" dirty="0" err="1"/>
              <a:t>dagang</a:t>
            </a:r>
            <a:r>
              <a:rPr lang="en-US" dirty="0"/>
              <a:t>, </a:t>
            </a:r>
            <a:r>
              <a:rPr lang="en-US" dirty="0" err="1"/>
              <a:t>instruksi</a:t>
            </a:r>
            <a:r>
              <a:rPr lang="en-US" dirty="0"/>
              <a:t>, </a:t>
            </a:r>
            <a:r>
              <a:rPr lang="en-US" dirty="0" err="1"/>
              <a:t>deskripsi</a:t>
            </a:r>
            <a:r>
              <a:rPr lang="en-US" dirty="0"/>
              <a:t>, dan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spesialis</a:t>
            </a:r>
            <a:r>
              <a:rPr lang="en-US" dirty="0"/>
              <a:t>.</a:t>
            </a:r>
          </a:p>
          <a:p>
            <a:r>
              <a:rPr lang="en-US" dirty="0" err="1"/>
              <a:t>Keterampilan</a:t>
            </a:r>
            <a:r>
              <a:rPr lang="en-US" dirty="0"/>
              <a:t>: </a:t>
            </a:r>
            <a:r>
              <a:rPr lang="en-US" dirty="0" err="1"/>
              <a:t>Peralatan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teknik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aktivitas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.</a:t>
            </a:r>
          </a:p>
          <a:p>
            <a:r>
              <a:rPr lang="en-US" dirty="0" err="1"/>
              <a:t>Aplikasi</a:t>
            </a:r>
            <a:r>
              <a:rPr lang="en-US" dirty="0"/>
              <a:t> </a:t>
            </a:r>
            <a:r>
              <a:rPr lang="en-US" dirty="0" err="1"/>
              <a:t>sains</a:t>
            </a:r>
            <a:r>
              <a:rPr lang="en-US" dirty="0"/>
              <a:t>: </a:t>
            </a:r>
            <a:r>
              <a:rPr lang="en-US" dirty="0" err="1"/>
              <a:t>Disiplin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yang </a:t>
            </a:r>
            <a:r>
              <a:rPr lang="en-US" dirty="0" err="1"/>
              <a:t>mempelajari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sains</a:t>
            </a:r>
            <a:r>
              <a:rPr lang="en-US" dirty="0"/>
              <a:t> </a:t>
            </a:r>
            <a:r>
              <a:rPr lang="en-US" dirty="0" err="1"/>
              <a:t>penerapan</a:t>
            </a:r>
            <a:r>
              <a:rPr lang="en-US" dirty="0"/>
              <a:t> </a:t>
            </a:r>
            <a:r>
              <a:rPr lang="en-US" dirty="0" err="1"/>
              <a:t>pengetahuan</a:t>
            </a:r>
            <a:r>
              <a:rPr lang="en-US" dirty="0"/>
              <a:t> </a:t>
            </a:r>
            <a:r>
              <a:rPr lang="en-US" dirty="0" err="1"/>
              <a:t>ilmiah</a:t>
            </a:r>
            <a:r>
              <a:rPr lang="en-US" dirty="0"/>
              <a:t> pada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praktis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0256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>
            <a:extLst>
              <a:ext uri="{FF2B5EF4-FFF2-40B4-BE49-F238E27FC236}">
                <a16:creationId xmlns:a16="http://schemas.microsoft.com/office/drawing/2014/main" id="{D6F7AD3A-81A4-43EA-803C-A19B01263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411882"/>
              </p:ext>
            </p:extLst>
          </p:nvPr>
        </p:nvGraphicFramePr>
        <p:xfrm>
          <a:off x="1272988" y="238124"/>
          <a:ext cx="9572172" cy="6381752"/>
        </p:xfrm>
        <a:graphic>
          <a:graphicData uri="http://schemas.openxmlformats.org/drawingml/2006/table">
            <a:tbl>
              <a:tblPr/>
              <a:tblGrid>
                <a:gridCol w="533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1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7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id-ID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Segi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Ilmu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Teknologi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7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Tujuan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Mencari pengetahuan/Mem- peroleh pengertian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Menciptakan barang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Mengusahakan perubahan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Ukuran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Kebenaran teoritis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Efisiensi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548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Hasil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Karya tulis ilmiah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Barang teknologis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3949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Lingkung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Kebudayaan umumnya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Khususnya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Ilmu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Kebudayaan umumnya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Khususnya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Teknologi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42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Sumber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Pengetahuan yang ada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Berbagai sumber alam, manusia, dan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pengetahuan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id-ID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Aktivitas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Penelitian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Pembuatan sampai produksi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7</a:t>
                      </a:r>
                      <a:endParaRPr kumimoji="0" lang="id-ID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Kontrol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Berdasar umpan balik peralatan keilmuan</a:t>
                      </a:r>
                      <a:endParaRPr kumimoji="0" lang="id-ID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Berdasar umpan balik pengetahuan ilmiah</a:t>
                      </a:r>
                      <a:endParaRPr kumimoji="0" lang="id-ID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421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B949885D-C546-4443-83BB-B8B0F2555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1268413"/>
            <a:ext cx="4464050" cy="424815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d-ID" altLang="en-US" sz="180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BA709B8D-E8E4-490E-8931-AE96F39EF8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9975" y="1268413"/>
            <a:ext cx="4464050" cy="424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8">
            <a:extLst>
              <a:ext uri="{FF2B5EF4-FFF2-40B4-BE49-F238E27FC236}">
                <a16:creationId xmlns:a16="http://schemas.microsoft.com/office/drawing/2014/main" id="{D2C35E68-FE03-4997-AB0C-4C6F152FE3E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5" y="1268413"/>
            <a:ext cx="4464050" cy="424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27B50DD7-B1C5-4578-8D48-08B44231A3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9975" y="692150"/>
            <a:ext cx="15843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18863EB6-5324-42D4-A763-8C113CDC74C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64163" y="692150"/>
            <a:ext cx="1439862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5">
            <a:extLst>
              <a:ext uri="{FF2B5EF4-FFF2-40B4-BE49-F238E27FC236}">
                <a16:creationId xmlns:a16="http://schemas.microsoft.com/office/drawing/2014/main" id="{05605BDC-B1B6-4786-A6C2-FE8A89A31E5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47813" y="1268413"/>
            <a:ext cx="792162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16">
            <a:extLst>
              <a:ext uri="{FF2B5EF4-FFF2-40B4-BE49-F238E27FC236}">
                <a16:creationId xmlns:a16="http://schemas.microsoft.com/office/drawing/2014/main" id="{2631F922-C86B-4842-8B88-DB397B7FF8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19250" y="4005263"/>
            <a:ext cx="720725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17">
            <a:extLst>
              <a:ext uri="{FF2B5EF4-FFF2-40B4-BE49-F238E27FC236}">
                <a16:creationId xmlns:a16="http://schemas.microsoft.com/office/drawing/2014/main" id="{D3DB8FA9-ACF4-4F59-955C-0949C4765D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5" y="5516563"/>
            <a:ext cx="1223963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8">
            <a:extLst>
              <a:ext uri="{FF2B5EF4-FFF2-40B4-BE49-F238E27FC236}">
                <a16:creationId xmlns:a16="http://schemas.microsoft.com/office/drawing/2014/main" id="{D6368265-CA2E-423C-A6CC-A6D57DE43B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08625" y="5516563"/>
            <a:ext cx="12954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19">
            <a:extLst>
              <a:ext uri="{FF2B5EF4-FFF2-40B4-BE49-F238E27FC236}">
                <a16:creationId xmlns:a16="http://schemas.microsoft.com/office/drawing/2014/main" id="{8304523C-440F-4AF8-9910-76FB12C904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04025" y="4149725"/>
            <a:ext cx="936625" cy="1366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20">
            <a:extLst>
              <a:ext uri="{FF2B5EF4-FFF2-40B4-BE49-F238E27FC236}">
                <a16:creationId xmlns:a16="http://schemas.microsoft.com/office/drawing/2014/main" id="{3907BD2C-F96C-4BB1-84A7-FB3EAE0B189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4025" y="1268413"/>
            <a:ext cx="792163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192F121E-A65B-4EB1-A8B9-8205211D8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5100" y="347663"/>
            <a:ext cx="1089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Teologi </a:t>
            </a:r>
          </a:p>
        </p:txBody>
      </p:sp>
      <p:sp>
        <p:nvSpPr>
          <p:cNvPr id="16" name="Text Box 22">
            <a:extLst>
              <a:ext uri="{FF2B5EF4-FFF2-40B4-BE49-F238E27FC236}">
                <a16:creationId xmlns:a16="http://schemas.microsoft.com/office/drawing/2014/main" id="{B456C24F-1BE1-4C77-8FBD-3857F4623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5892800"/>
            <a:ext cx="1368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Teknologi </a:t>
            </a:r>
          </a:p>
        </p:txBody>
      </p:sp>
      <p:sp>
        <p:nvSpPr>
          <p:cNvPr id="17" name="Text Box 23">
            <a:extLst>
              <a:ext uri="{FF2B5EF4-FFF2-40B4-BE49-F238E27FC236}">
                <a16:creationId xmlns:a16="http://schemas.microsoft.com/office/drawing/2014/main" id="{72C17268-766A-4AE6-B31D-D817263E5FD8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008063" y="3103562"/>
            <a:ext cx="11572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Mitologi </a:t>
            </a:r>
          </a:p>
        </p:txBody>
      </p:sp>
      <p:sp>
        <p:nvSpPr>
          <p:cNvPr id="18" name="Text Box 24">
            <a:extLst>
              <a:ext uri="{FF2B5EF4-FFF2-40B4-BE49-F238E27FC236}">
                <a16:creationId xmlns:a16="http://schemas.microsoft.com/office/drawing/2014/main" id="{CB1523EE-71A3-4050-B325-15742958567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7228681" y="3004344"/>
            <a:ext cx="1087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Filsafat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Ilmu</a:t>
            </a:r>
          </a:p>
        </p:txBody>
      </p:sp>
      <p:sp>
        <p:nvSpPr>
          <p:cNvPr id="19" name="Text Box 25">
            <a:extLst>
              <a:ext uri="{FF2B5EF4-FFF2-40B4-BE49-F238E27FC236}">
                <a16:creationId xmlns:a16="http://schemas.microsoft.com/office/drawing/2014/main" id="{B721F454-4D21-484D-A8ED-27EDC2E82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4975" y="708025"/>
            <a:ext cx="1679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Pengetahuan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Filsafati</a:t>
            </a:r>
          </a:p>
        </p:txBody>
      </p:sp>
      <p:sp>
        <p:nvSpPr>
          <p:cNvPr id="20" name="Text Box 26">
            <a:extLst>
              <a:ext uri="{FF2B5EF4-FFF2-40B4-BE49-F238E27FC236}">
                <a16:creationId xmlns:a16="http://schemas.microsoft.com/office/drawing/2014/main" id="{29217226-D9D8-4066-A3A4-867A39AB5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461000"/>
            <a:ext cx="765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Seni </a:t>
            </a:r>
          </a:p>
        </p:txBody>
      </p:sp>
      <p:sp>
        <p:nvSpPr>
          <p:cNvPr id="21" name="Text Box 27">
            <a:extLst>
              <a:ext uri="{FF2B5EF4-FFF2-40B4-BE49-F238E27FC236}">
                <a16:creationId xmlns:a16="http://schemas.microsoft.com/office/drawing/2014/main" id="{2CB347E7-F481-4537-BDC3-68DDD7522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300" y="852488"/>
            <a:ext cx="1058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Agama </a:t>
            </a:r>
          </a:p>
        </p:txBody>
      </p:sp>
      <p:sp>
        <p:nvSpPr>
          <p:cNvPr id="22" name="Text Box 28">
            <a:extLst>
              <a:ext uri="{FF2B5EF4-FFF2-40B4-BE49-F238E27FC236}">
                <a16:creationId xmlns:a16="http://schemas.microsoft.com/office/drawing/2014/main" id="{8DB37B68-DE27-4E8F-AC2B-7C9FCD8CF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1950" y="5603875"/>
            <a:ext cx="1679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Pengetahuan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Ilmiah</a:t>
            </a:r>
          </a:p>
        </p:txBody>
      </p:sp>
      <p:sp>
        <p:nvSpPr>
          <p:cNvPr id="23" name="Text Box 29">
            <a:extLst>
              <a:ext uri="{FF2B5EF4-FFF2-40B4-BE49-F238E27FC236}">
                <a16:creationId xmlns:a16="http://schemas.microsoft.com/office/drawing/2014/main" id="{03104180-3EB6-4451-A473-7E6A0F04C606}"/>
              </a:ext>
            </a:extLst>
          </p:cNvPr>
          <p:cNvSpPr txBox="1">
            <a:spLocks noChangeArrowheads="1"/>
          </p:cNvSpPr>
          <p:nvPr/>
        </p:nvSpPr>
        <p:spPr bwMode="auto">
          <a:xfrm rot="19022365">
            <a:off x="3419475" y="3213100"/>
            <a:ext cx="1535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Kritik  Seni </a:t>
            </a:r>
          </a:p>
        </p:txBody>
      </p:sp>
      <p:sp>
        <p:nvSpPr>
          <p:cNvPr id="24" name="Text Box 31">
            <a:extLst>
              <a:ext uri="{FF2B5EF4-FFF2-40B4-BE49-F238E27FC236}">
                <a16:creationId xmlns:a16="http://schemas.microsoft.com/office/drawing/2014/main" id="{7D5DBD03-4323-41D6-A626-263B6F0DB8AB}"/>
              </a:ext>
            </a:extLst>
          </p:cNvPr>
          <p:cNvSpPr txBox="1">
            <a:spLocks noChangeArrowheads="1"/>
          </p:cNvSpPr>
          <p:nvPr/>
        </p:nvSpPr>
        <p:spPr bwMode="auto">
          <a:xfrm rot="2562072">
            <a:off x="2987675" y="1773238"/>
            <a:ext cx="1089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Teologi </a:t>
            </a:r>
          </a:p>
        </p:txBody>
      </p:sp>
      <p:sp>
        <p:nvSpPr>
          <p:cNvPr id="25" name="Text Box 32">
            <a:extLst>
              <a:ext uri="{FF2B5EF4-FFF2-40B4-BE49-F238E27FC236}">
                <a16:creationId xmlns:a16="http://schemas.microsoft.com/office/drawing/2014/main" id="{282362D0-1575-46EC-B068-B4FE5D1A01D7}"/>
              </a:ext>
            </a:extLst>
          </p:cNvPr>
          <p:cNvSpPr txBox="1">
            <a:spLocks noChangeArrowheads="1"/>
          </p:cNvSpPr>
          <p:nvPr/>
        </p:nvSpPr>
        <p:spPr bwMode="auto">
          <a:xfrm rot="2574285">
            <a:off x="5219700" y="3933825"/>
            <a:ext cx="1117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3200">
                <a:solidFill>
                  <a:srgbClr val="FFFFFF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FFFFFF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FFFFFF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FFFF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Verdana" panose="020B0604030504040204" pitchFamily="34" charset="0"/>
              </a:rPr>
              <a:t>Empiris </a:t>
            </a:r>
          </a:p>
        </p:txBody>
      </p:sp>
    </p:spTree>
    <p:extLst>
      <p:ext uri="{BB962C8B-B14F-4D97-AF65-F5344CB8AC3E}">
        <p14:creationId xmlns:p14="http://schemas.microsoft.com/office/powerpoint/2010/main" val="2302832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19C79034-3A11-4298-8F8C-3D4A5B5B2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427972"/>
            <a:ext cx="9735671" cy="162494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Teknologi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pembongkaran</a:t>
            </a:r>
            <a:r>
              <a:rPr lang="en-US" dirty="0"/>
              <a:t> dunia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material </a:t>
            </a:r>
            <a:r>
              <a:rPr lang="en-US" dirty="0" err="1"/>
              <a:t>atau</a:t>
            </a:r>
            <a:r>
              <a:rPr lang="en-US" dirty="0"/>
              <a:t> immaterial</a:t>
            </a:r>
            <a:r>
              <a:rPr lang="en-US" sz="4000" dirty="0"/>
              <a:t> 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B7BDEF-DDDB-4669-AE42-67D4A671D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35" y="2232398"/>
            <a:ext cx="9144000" cy="50133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SzTx/>
              <a:buNone/>
            </a:pPr>
            <a:r>
              <a:rPr lang="en-US" altLang="en-US" sz="1800" b="1" dirty="0" err="1"/>
              <a:t>Paradigma</a:t>
            </a:r>
            <a:r>
              <a:rPr lang="en-US" altLang="en-US" sz="1800" b="1" dirty="0"/>
              <a:t> </a:t>
            </a:r>
            <a:r>
              <a:rPr lang="en-US" altLang="en-US" sz="1800" b="1" dirty="0" err="1"/>
              <a:t>positivisme</a:t>
            </a:r>
            <a:r>
              <a:rPr lang="en-US" altLang="en-US" sz="1800" b="1" dirty="0"/>
              <a:t>, </a:t>
            </a:r>
            <a:r>
              <a:rPr lang="en-US" altLang="en-US" sz="1800" b="1" dirty="0" err="1"/>
              <a:t>scientisme</a:t>
            </a:r>
            <a:r>
              <a:rPr lang="en-US" altLang="en-US" sz="1800" b="1" dirty="0"/>
              <a:t>: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b="1" dirty="0" err="1"/>
              <a:t>Keharusan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: </a:t>
            </a:r>
            <a:r>
              <a:rPr lang="en-US" altLang="en-US" b="1" dirty="0" err="1"/>
              <a:t>ilmu</a:t>
            </a:r>
            <a:r>
              <a:rPr lang="en-US" altLang="en-US" b="1" dirty="0"/>
              <a:t> yang </a:t>
            </a:r>
            <a:r>
              <a:rPr lang="en-US" altLang="en-US" b="1" dirty="0" err="1"/>
              <a:t>dapat</a:t>
            </a:r>
            <a:r>
              <a:rPr lang="en-US" altLang="en-US" b="1" dirty="0"/>
              <a:t> </a:t>
            </a:r>
            <a:r>
              <a:rPr lang="en-US" altLang="en-US" b="1" dirty="0" err="1"/>
              <a:t>diaplikasikan</a:t>
            </a:r>
            <a:r>
              <a:rPr lang="en-US" altLang="en-US" b="1" dirty="0"/>
              <a:t> </a:t>
            </a:r>
            <a:r>
              <a:rPr lang="en-US" altLang="en-US" b="1" dirty="0" err="1"/>
              <a:t>wajib</a:t>
            </a:r>
            <a:r>
              <a:rPr lang="en-US" altLang="en-US" b="1" dirty="0"/>
              <a:t> </a:t>
            </a:r>
            <a:r>
              <a:rPr lang="en-US" altLang="en-US" b="1" dirty="0" err="1"/>
              <a:t>untuk</a:t>
            </a:r>
            <a:r>
              <a:rPr lang="en-US" altLang="en-US" b="1" dirty="0"/>
              <a:t> </a:t>
            </a:r>
            <a:r>
              <a:rPr lang="en-US" altLang="en-US" b="1" dirty="0" err="1"/>
              <a:t>diaplikasikan</a:t>
            </a:r>
            <a:endParaRPr lang="en-US" altLang="en-US" b="1" dirty="0"/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b="1" dirty="0" err="1"/>
              <a:t>Masalah</a:t>
            </a:r>
            <a:r>
              <a:rPr lang="en-US" altLang="en-US" b="1" dirty="0"/>
              <a:t> yang </a:t>
            </a:r>
            <a:r>
              <a:rPr lang="en-US" altLang="en-US" b="1" dirty="0" err="1"/>
              <a:t>timbul</a:t>
            </a:r>
            <a:r>
              <a:rPr lang="en-US" altLang="en-US" b="1" dirty="0"/>
              <a:t> </a:t>
            </a:r>
            <a:r>
              <a:rPr lang="en-US" altLang="en-US" b="1" dirty="0" err="1"/>
              <a:t>dari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 </a:t>
            </a:r>
            <a:r>
              <a:rPr lang="en-US" altLang="en-US" b="1" dirty="0" err="1"/>
              <a:t>dapat</a:t>
            </a:r>
            <a:r>
              <a:rPr lang="en-US" altLang="en-US" b="1" dirty="0"/>
              <a:t> </a:t>
            </a:r>
            <a:r>
              <a:rPr lang="en-US" altLang="en-US" b="1" dirty="0" err="1"/>
              <a:t>dipecahkan</a:t>
            </a:r>
            <a:r>
              <a:rPr lang="en-US" altLang="en-US" b="1" dirty="0"/>
              <a:t> oleh </a:t>
            </a:r>
            <a:r>
              <a:rPr lang="en-US" altLang="en-US" b="1" dirty="0" err="1"/>
              <a:t>teknologi</a:t>
            </a:r>
            <a:endParaRPr lang="en-US" altLang="en-US" b="1" dirty="0"/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b="1" dirty="0" err="1"/>
              <a:t>Elitisme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: </a:t>
            </a:r>
            <a:r>
              <a:rPr lang="en-US" altLang="en-US" b="1" dirty="0" err="1"/>
              <a:t>struktur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teknologis</a:t>
            </a:r>
            <a:r>
              <a:rPr lang="en-US" altLang="en-US" b="1" dirty="0"/>
              <a:t> </a:t>
            </a:r>
            <a:r>
              <a:rPr lang="en-US" altLang="en-US" b="1" dirty="0" err="1"/>
              <a:t>ditentukan</a:t>
            </a:r>
            <a:r>
              <a:rPr lang="en-US" altLang="en-US" b="1" dirty="0"/>
              <a:t> </a:t>
            </a:r>
            <a:r>
              <a:rPr lang="en-US" altLang="en-US" b="1" dirty="0" err="1"/>
              <a:t>bahwa</a:t>
            </a:r>
            <a:r>
              <a:rPr lang="en-US" altLang="en-US" b="1" dirty="0"/>
              <a:t> </a:t>
            </a:r>
            <a:r>
              <a:rPr lang="en-US" altLang="en-US" b="1" dirty="0" err="1"/>
              <a:t>jenis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 </a:t>
            </a:r>
            <a:r>
              <a:rPr lang="en-US" altLang="en-US" b="1" dirty="0" err="1"/>
              <a:t>hanya</a:t>
            </a:r>
            <a:r>
              <a:rPr lang="en-US" altLang="en-US" b="1" dirty="0"/>
              <a:t> </a:t>
            </a:r>
            <a:r>
              <a:rPr lang="en-US" altLang="en-US" b="1" dirty="0" err="1"/>
              <a:t>dapat</a:t>
            </a:r>
            <a:r>
              <a:rPr lang="en-US" altLang="en-US" b="1" dirty="0"/>
              <a:t> </a:t>
            </a:r>
            <a:r>
              <a:rPr lang="en-US" altLang="en-US" b="1" dirty="0" err="1"/>
              <a:t>ditangani</a:t>
            </a:r>
            <a:r>
              <a:rPr lang="en-US" altLang="en-US" b="1" dirty="0"/>
              <a:t> oleh </a:t>
            </a:r>
            <a:r>
              <a:rPr lang="en-US" altLang="en-US" b="1" dirty="0" err="1"/>
              <a:t>suatu</a:t>
            </a:r>
            <a:r>
              <a:rPr lang="en-US" altLang="en-US" b="1" dirty="0"/>
              <a:t> </a:t>
            </a:r>
            <a:r>
              <a:rPr lang="en-US" altLang="en-US" b="1" dirty="0" err="1"/>
              <a:t>kelompok</a:t>
            </a:r>
            <a:r>
              <a:rPr lang="en-US" altLang="en-US" b="1" dirty="0"/>
              <a:t> orang </a:t>
            </a:r>
            <a:r>
              <a:rPr lang="en-US" altLang="en-US" b="1" dirty="0" err="1"/>
              <a:t>tertentu</a:t>
            </a:r>
            <a:endParaRPr lang="en-US" altLang="en-US" b="1" dirty="0"/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en-US" b="1" dirty="0" err="1"/>
              <a:t>Paradigma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 </a:t>
            </a:r>
            <a:r>
              <a:rPr lang="en-US" altLang="en-US" b="1" dirty="0" err="1"/>
              <a:t>untuk</a:t>
            </a:r>
            <a:r>
              <a:rPr lang="en-US" altLang="en-US" b="1" dirty="0"/>
              <a:t> </a:t>
            </a:r>
            <a:r>
              <a:rPr lang="en-US" altLang="en-US" b="1" dirty="0" err="1"/>
              <a:t>kesejahteraan</a:t>
            </a:r>
            <a:r>
              <a:rPr lang="en-US" altLang="en-US" b="1" dirty="0"/>
              <a:t> </a:t>
            </a:r>
            <a:r>
              <a:rPr lang="en-US" altLang="en-US" b="1" dirty="0" err="1"/>
              <a:t>semua</a:t>
            </a:r>
            <a:r>
              <a:rPr lang="en-US" altLang="en-US" b="1" dirty="0"/>
              <a:t> orang: </a:t>
            </a:r>
            <a:r>
              <a:rPr lang="en-US" altLang="en-US" b="1" dirty="0" err="1"/>
              <a:t>membongkar</a:t>
            </a:r>
            <a:r>
              <a:rPr lang="en-US" altLang="en-US" b="1" dirty="0"/>
              <a:t> </a:t>
            </a:r>
            <a:r>
              <a:rPr lang="en-US" altLang="en-US" b="1" dirty="0" err="1"/>
              <a:t>elitisme</a:t>
            </a:r>
            <a:r>
              <a:rPr lang="en-US" altLang="en-US" b="1" dirty="0"/>
              <a:t> </a:t>
            </a:r>
            <a:r>
              <a:rPr lang="en-US" altLang="en-US" b="1" dirty="0" err="1"/>
              <a:t>teknologi</a:t>
            </a:r>
            <a:r>
              <a:rPr lang="en-US" altLang="en-US" b="1" dirty="0"/>
              <a:t> -&gt; </a:t>
            </a:r>
            <a:r>
              <a:rPr lang="en-US" altLang="en-US" b="1" dirty="0" err="1"/>
              <a:t>Demokratis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3048730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B6CF6-90AD-4A46-B441-C67B36E00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Periodisasi</a:t>
            </a:r>
            <a:r>
              <a:rPr lang="en-US" dirty="0"/>
              <a:t> </a:t>
            </a:r>
            <a:r>
              <a:rPr lang="en-US" dirty="0" err="1"/>
              <a:t>Wacana</a:t>
            </a:r>
            <a:r>
              <a:rPr lang="en-US" dirty="0"/>
              <a:t> </a:t>
            </a:r>
            <a:r>
              <a:rPr lang="en-US" dirty="0" err="1"/>
              <a:t>Teknologi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75D41A-F9FD-4ACC-B2EB-479AE4D67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pertama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berlangsung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zaman Yunani </a:t>
            </a:r>
            <a:r>
              <a:rPr lang="en-US" dirty="0" err="1">
                <a:effectLst/>
              </a:rPr>
              <a:t>kuno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hingga</a:t>
            </a:r>
            <a:r>
              <a:rPr lang="en-US" dirty="0">
                <a:effectLst/>
              </a:rPr>
              <a:t> Abad </a:t>
            </a:r>
            <a:r>
              <a:rPr lang="en-US" dirty="0" err="1">
                <a:effectLst/>
              </a:rPr>
              <a:t>Pertengahan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tekne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dipahami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salah </a:t>
            </a:r>
            <a:r>
              <a:rPr lang="en-US" dirty="0" err="1">
                <a:effectLst/>
              </a:rPr>
              <a:t>satu</a:t>
            </a:r>
            <a:r>
              <a:rPr lang="en-US" dirty="0">
                <a:effectLst/>
              </a:rPr>
              <a:t> di </a:t>
            </a:r>
            <a:r>
              <a:rPr lang="en-US" dirty="0" err="1">
                <a:effectLst/>
              </a:rPr>
              <a:t>antara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beberapa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jenis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pengetahuan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pengetahuan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kerajinan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terdapat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ranah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objek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fenomena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buatan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demikian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perhatian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filosofis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merupakan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bagian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kajian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filosofis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pengetahuan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secara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lebih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umum</a:t>
            </a:r>
            <a:r>
              <a:rPr lang="en-US" dirty="0">
                <a:effectLst/>
              </a:rPr>
              <a:t>. </a:t>
            </a:r>
          </a:p>
          <a:p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kedua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berlangsun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Renaisans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Revolusi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Industri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apresiasi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tinggi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fenomena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semakin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nyata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tetapi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belum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menyeluruh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Minat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umum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tidak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hanya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ranah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pengetahuan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tetapi</a:t>
            </a:r>
            <a:r>
              <a:rPr lang="en-US" dirty="0">
                <a:effectLst/>
              </a:rPr>
              <a:t> juga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ranah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konstruksi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pembuatan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artefak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dengan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tujuan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untuk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meningkatkan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kehidupan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misalnya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visi</a:t>
            </a:r>
            <a:r>
              <a:rPr lang="en-US" dirty="0">
                <a:effectLst/>
              </a:rPr>
              <a:t> Francis Bacon </a:t>
            </a:r>
            <a:r>
              <a:rPr lang="en-US" dirty="0" err="1">
                <a:effectLst/>
              </a:rPr>
              <a:t>tentang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filsafat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alam</a:t>
            </a:r>
            <a:r>
              <a:rPr lang="en-US" dirty="0">
                <a:effectLst/>
              </a:rPr>
              <a:t>). </a:t>
            </a:r>
            <a:r>
              <a:rPr lang="en-US" dirty="0" err="1">
                <a:effectLst/>
              </a:rPr>
              <a:t>Namun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belum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minat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filosofis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khusus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terhadap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sendiri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selain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isu-isu</a:t>
            </a:r>
            <a:r>
              <a:rPr lang="en-US" dirty="0">
                <a:effectLst/>
              </a:rPr>
              <a:t> yang juga </a:t>
            </a:r>
            <a:r>
              <a:rPr lang="en-US" dirty="0" err="1">
                <a:effectLst/>
              </a:rPr>
              <a:t>telah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dipertimbangkan</a:t>
            </a:r>
            <a:r>
              <a:rPr lang="en-US" dirty="0">
                <a:effectLst/>
              </a:rPr>
              <a:t> oleh para </a:t>
            </a:r>
            <a:r>
              <a:rPr lang="en-US" dirty="0" err="1">
                <a:effectLst/>
              </a:rPr>
              <a:t>filsuf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sebelumnya</a:t>
            </a:r>
            <a:r>
              <a:rPr lang="en-US" dirty="0">
                <a:effectLst/>
              </a:rPr>
              <a:t>. </a:t>
            </a:r>
          </a:p>
          <a:p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ketiga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adalah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periode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kontemporer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dari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pertengahan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abad</a:t>
            </a:r>
            <a:r>
              <a:rPr lang="en-US" dirty="0">
                <a:effectLst/>
              </a:rPr>
              <a:t> ke-19 </a:t>
            </a:r>
            <a:r>
              <a:rPr lang="en-US" dirty="0" err="1">
                <a:effectLst/>
              </a:rPr>
              <a:t>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saat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ini</a:t>
            </a:r>
            <a:r>
              <a:rPr lang="en-US" dirty="0">
                <a:effectLst/>
              </a:rPr>
              <a:t>) di mana </a:t>
            </a:r>
            <a:r>
              <a:rPr lang="en-US" dirty="0" err="1">
                <a:effectLst/>
              </a:rPr>
              <a:t>teknologi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telah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menjadi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faktor</a:t>
            </a:r>
            <a:r>
              <a:rPr lang="en-US" dirty="0">
                <a:effectLst/>
              </a:rPr>
              <a:t> yang </a:t>
            </a:r>
            <a:r>
              <a:rPr lang="en-US" dirty="0" err="1">
                <a:effectLst/>
              </a:rPr>
              <a:t>begitu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penting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ada</a:t>
            </a:r>
            <a:r>
              <a:rPr lang="en-US" dirty="0">
                <a:effectLst/>
              </a:rPr>
              <a:t> di mana-mana </a:t>
            </a:r>
            <a:r>
              <a:rPr lang="en-US" dirty="0" err="1">
                <a:effectLst/>
              </a:rPr>
              <a:t>dalam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kehidupan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manusia</a:t>
            </a:r>
            <a:r>
              <a:rPr lang="en-US" dirty="0">
                <a:effectLst/>
              </a:rPr>
              <a:t> dan </a:t>
            </a:r>
            <a:r>
              <a:rPr lang="en-US" dirty="0" err="1">
                <a:effectLst/>
              </a:rPr>
              <a:t>masyarakat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sehingga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mulai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menampakkan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diri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sebagai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subjek</a:t>
            </a:r>
            <a:r>
              <a:rPr lang="en-US" dirty="0">
                <a:effectLst/>
              </a:rPr>
              <a:t> sui generis </a:t>
            </a:r>
            <a:r>
              <a:rPr lang="en-US" dirty="0" err="1">
                <a:effectLst/>
              </a:rPr>
              <a:t>refleksi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filosofis</a:t>
            </a:r>
            <a:r>
              <a:rPr lang="en-US" dirty="0">
                <a:effectLst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9290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offee">
      <a:dk1>
        <a:sysClr val="windowText" lastClr="000000"/>
      </a:dk1>
      <a:lt1>
        <a:sysClr val="window" lastClr="FFFFFF"/>
      </a:lt1>
      <a:dk2>
        <a:srgbClr val="4E3B30"/>
      </a:dk2>
      <a:lt2>
        <a:srgbClr val="F4EEDC"/>
      </a:lt2>
      <a:accent1>
        <a:srgbClr val="CC830E"/>
      </a:accent1>
      <a:accent2>
        <a:srgbClr val="B54C2D"/>
      </a:accent2>
      <a:accent3>
        <a:srgbClr val="99570C"/>
      </a:accent3>
      <a:accent4>
        <a:srgbClr val="C17529"/>
      </a:accent4>
      <a:accent5>
        <a:srgbClr val="A19574"/>
      </a:accent5>
      <a:accent6>
        <a:srgbClr val="A49518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REE.pptx" id="{E781C72B-3D65-4B8D-9071-33B66AF0EF30}" vid="{3A5A58F2-9BE1-435C-B12D-88FD9BF701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Earthy inspiration</Template>
  <TotalTime>0</TotalTime>
  <Words>1309</Words>
  <Application>Microsoft Office PowerPoint</Application>
  <PresentationFormat>Widescreen</PresentationFormat>
  <Paragraphs>107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Goudy Old Style</vt:lpstr>
      <vt:lpstr>Tahoma</vt:lpstr>
      <vt:lpstr>Times New Roman</vt:lpstr>
      <vt:lpstr>Verdana</vt:lpstr>
      <vt:lpstr>Wingdings</vt:lpstr>
      <vt:lpstr>Wingdings 2</vt:lpstr>
      <vt:lpstr>Wingdings 3</vt:lpstr>
      <vt:lpstr>SlateVTI</vt:lpstr>
      <vt:lpstr>Ilmu dan Teknologi</vt:lpstr>
      <vt:lpstr>PowerPoint Presentation</vt:lpstr>
      <vt:lpstr>ILMU   Teoritik                 Terapan</vt:lpstr>
      <vt:lpstr>PowerPoint Presentation</vt:lpstr>
      <vt:lpstr>Arti Teknologi</vt:lpstr>
      <vt:lpstr>PowerPoint Presentation</vt:lpstr>
      <vt:lpstr>PowerPoint Presentation</vt:lpstr>
      <vt:lpstr>Peran Teknologi dalam pembongkaran dunia manusia baik material atau immaterial </vt:lpstr>
      <vt:lpstr>Periodisasi Wacana Teknologi</vt:lpstr>
      <vt:lpstr>Revolusi Industri  1.0, 2.0, 3.0,4.0</vt:lpstr>
      <vt:lpstr>PowerPoint Presentation</vt:lpstr>
      <vt:lpstr>PowerPoint Presentation</vt:lpstr>
      <vt:lpstr>PowerPoint Presentation</vt:lpstr>
      <vt:lpstr>Menghadapi Teknologi</vt:lpstr>
      <vt:lpstr>Alih Teknologi</vt:lpstr>
      <vt:lpstr>Terima Kasih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2025-10-24T10:13:20Z</dcterms:created>
  <dcterms:modified xsi:type="dcterms:W3CDTF">2025-10-25T03:53:51Z</dcterms:modified>
</cp:coreProperties>
</file>